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5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86CCC-EEB9-4F93-A1DB-A44BCDE1576D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0EAE2-8A80-4CE0-8FAA-8CE426C671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263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Autofit/>
          </a:bodyPr>
          <a:lstStyle>
            <a:lvl1pPr algn="ctr">
              <a:defRPr sz="6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10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08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7446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580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44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3796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9703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6594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89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i="1">
                <a:solidFill>
                  <a:srgbClr val="FF0000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068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5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247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99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895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28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31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842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FC07909-7828-4641-8046-27E41BE76C8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826BE8E-8005-4852-B815-EA5A61F080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754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2A2491-BADC-4897-9321-7884E9DFA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Veliki tjedan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F6B4575-D9F4-4A87-A3B3-A64477A6C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88" y="158228"/>
            <a:ext cx="4245103" cy="2460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213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0A4414-3CE1-4153-BC50-7F40E244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Veliki tjedan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9127EF-8B60-40BC-93A3-46A21BB8D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Razdoblje od Cvjetnice do Uskrsa.</a:t>
            </a:r>
          </a:p>
          <a:p>
            <a:r>
              <a:rPr lang="hr-HR" dirty="0">
                <a:solidFill>
                  <a:srgbClr val="FFFF00"/>
                </a:solidFill>
              </a:rPr>
              <a:t>Svaki dan toga tjedna zove se veliki.</a:t>
            </a:r>
          </a:p>
          <a:p>
            <a:r>
              <a:rPr lang="hr-HR" dirty="0"/>
              <a:t>Najveći događaji Isusova života i njegovih djela su se dogodili u posljednja tri dana (Veliki Četvrtak, Veliki petak </a:t>
            </a:r>
            <a:r>
              <a:rPr lang="hr-HR" dirty="0" smtClean="0"/>
              <a:t>i Uskrs). </a:t>
            </a:r>
            <a:endParaRPr lang="hr-HR" dirty="0"/>
          </a:p>
          <a:p>
            <a:r>
              <a:rPr lang="hr-HR" dirty="0">
                <a:solidFill>
                  <a:srgbClr val="FFFF00"/>
                </a:solidFill>
              </a:rPr>
              <a:t>To su Isusova muka, smrt i uskrsnuće.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E957301-2C53-4916-B407-960E4C9D5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25" y="162397"/>
            <a:ext cx="4255164" cy="30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B73885-6E3A-4555-BEF6-07FC6F3E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Cvjetnica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185D10-1730-421C-95AE-70C615887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Cvjetnica ili Nedjelja Muke Gospodnje je blagdan koji se slavi u nedjelju prije uskrsa.</a:t>
            </a:r>
          </a:p>
          <a:p>
            <a:r>
              <a:rPr lang="hr-HR" dirty="0">
                <a:solidFill>
                  <a:srgbClr val="FFFF00"/>
                </a:solidFill>
              </a:rPr>
              <a:t>Slavi se kao spomen na Isusov svečani ulazak u Jeruzalem.</a:t>
            </a:r>
          </a:p>
          <a:p>
            <a:r>
              <a:rPr lang="hr-HR" dirty="0"/>
              <a:t>Toga dana narod je Isusa pozdravljao </a:t>
            </a:r>
            <a:r>
              <a:rPr lang="hr-HR" dirty="0" smtClean="0"/>
              <a:t>palminim i </a:t>
            </a:r>
            <a:r>
              <a:rPr lang="hr-HR" dirty="0"/>
              <a:t>maslinovim grančicama.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C13EF69-E3DF-408C-B2A8-327C9FEF7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240"/>
            <a:ext cx="12192000" cy="543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93DD4E-05BB-40A9-AD6C-36A2B68B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Veliki četvrtak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D399F9-30E2-4BD7-9476-C6669D328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Označava posljednji dan korizme.</a:t>
            </a:r>
          </a:p>
          <a:p>
            <a:r>
              <a:rPr lang="hr-HR" dirty="0">
                <a:solidFill>
                  <a:srgbClr val="FFFF00"/>
                </a:solidFill>
              </a:rPr>
              <a:t>Na taj dan navečer započinje Vazmeno trodnevlje i obilježava se sjećanje na Posljednju večeru.</a:t>
            </a:r>
          </a:p>
          <a:p>
            <a:r>
              <a:rPr lang="hr-HR" dirty="0"/>
              <a:t>Ujutro se slavi </a:t>
            </a:r>
            <a:r>
              <a:rPr lang="hr-HR" dirty="0" smtClean="0"/>
              <a:t>misa na kojoj se posvećuje ulje za </a:t>
            </a:r>
            <a:r>
              <a:rPr lang="hr-HR" dirty="0"/>
              <a:t>svetu potvrdu, </a:t>
            </a:r>
            <a:r>
              <a:rPr lang="hr-HR" dirty="0" smtClean="0"/>
              <a:t>bolesničko </a:t>
            </a:r>
            <a:r>
              <a:rPr lang="hr-HR" dirty="0"/>
              <a:t>pomazanje i katakumene.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88C9470-6D53-4B9B-AD20-15B3A2E7E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59"/>
            <a:ext cx="12202648" cy="54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272007-7DAD-49AC-AB1F-D32EB264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Veliki petak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5B219B-739F-43DF-AD64-05C1F5F4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Obilježava se sjećanje na Isusovu muku i smrt na križu.</a:t>
            </a:r>
          </a:p>
          <a:p>
            <a:r>
              <a:rPr lang="hr-HR" dirty="0">
                <a:solidFill>
                  <a:srgbClr val="FFFF00"/>
                </a:solidFill>
              </a:rPr>
              <a:t>Nema svete mise.</a:t>
            </a:r>
          </a:p>
          <a:p>
            <a:r>
              <a:rPr lang="hr-HR" dirty="0"/>
              <a:t>Diljem svijeta se moli Križni put.</a:t>
            </a:r>
          </a:p>
          <a:p>
            <a:r>
              <a:rPr lang="hr-HR" dirty="0">
                <a:solidFill>
                  <a:srgbClr val="FFFF00"/>
                </a:solidFill>
              </a:rPr>
              <a:t>U popodnevnim satima, obično u 15 sati kada je Isus izdahnuo na križu, ljudi se okupljaju u crkvama na slavljenju obreda Velikog petka: čitanje Svetoga pisma i navještaj muke.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C385FD3-C228-4B43-BB8C-60448C968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267"/>
            <a:ext cx="12192000" cy="53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154DF0-1C53-4F7F-A047-FF10F22F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Velika subota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6C986F-1C93-4D73-9625-68630F284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Slavi se dan prije Uskrsa.</a:t>
            </a:r>
          </a:p>
          <a:p>
            <a:r>
              <a:rPr lang="hr-HR" dirty="0">
                <a:solidFill>
                  <a:srgbClr val="FFFF00"/>
                </a:solidFill>
              </a:rPr>
              <a:t>Predstavlja spomen na Kristov počinak u grobu.</a:t>
            </a:r>
          </a:p>
          <a:p>
            <a:r>
              <a:rPr lang="hr-HR" dirty="0"/>
              <a:t>Dan bez liturgije.</a:t>
            </a:r>
          </a:p>
          <a:p>
            <a:r>
              <a:rPr lang="hr-HR" dirty="0">
                <a:solidFill>
                  <a:srgbClr val="FFFF00"/>
                </a:solidFill>
              </a:rPr>
              <a:t>Vrata crkve </a:t>
            </a:r>
            <a:r>
              <a:rPr lang="hr-HR" dirty="0" smtClean="0">
                <a:solidFill>
                  <a:srgbClr val="FFFF00"/>
                </a:solidFill>
              </a:rPr>
              <a:t>su cijeli </a:t>
            </a:r>
            <a:r>
              <a:rPr lang="hr-HR" dirty="0">
                <a:solidFill>
                  <a:srgbClr val="FFFF00"/>
                </a:solidFill>
              </a:rPr>
              <a:t>dan otvorena da bi se vjernici mogli pomoliti na Kristovu grobu.</a:t>
            </a:r>
          </a:p>
          <a:p>
            <a:r>
              <a:rPr lang="hr-HR" dirty="0"/>
              <a:t>Dan tišine do Vazmenog </a:t>
            </a:r>
            <a:r>
              <a:rPr lang="hr-HR" dirty="0" smtClean="0"/>
              <a:t>bdijenja (</a:t>
            </a:r>
            <a:r>
              <a:rPr lang="hr-HR" dirty="0"/>
              <a:t>u noći između Velike Subote i Uskrsa) koje je vrlo bogato obredima.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B0FABA4-C085-4FD2-8D9E-1D3A16065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4" y="1732449"/>
            <a:ext cx="12192000" cy="516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A2E4AA-7B9B-486E-ACAB-2B6E77F9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Uskrs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F69503-4EE7-4107-86B2-DBF8BCF8B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Najveći kršćanski blagdan.</a:t>
            </a:r>
          </a:p>
          <a:p>
            <a:r>
              <a:rPr lang="hr-HR" dirty="0">
                <a:solidFill>
                  <a:srgbClr val="FFFF00"/>
                </a:solidFill>
              </a:rPr>
              <a:t>Slavi se Isusovo uskrsnuće i pobjeda nad grijehom i smrti.</a:t>
            </a:r>
          </a:p>
          <a:p>
            <a:r>
              <a:rPr lang="hr-HR" dirty="0"/>
              <a:t>Najstarija svetkovina kršćanske zajednice.</a:t>
            </a:r>
          </a:p>
          <a:p>
            <a:r>
              <a:rPr lang="hr-HR" dirty="0" smtClean="0"/>
              <a:t>Na </a:t>
            </a:r>
            <a:r>
              <a:rPr lang="hr-HR" dirty="0"/>
              <a:t>Uskrsnoj misi se blagoslivlja hrana koju vjernici donesu na misu.</a:t>
            </a:r>
          </a:p>
        </p:txBody>
      </p:sp>
    </p:spTree>
    <p:extLst>
      <p:ext uri="{BB962C8B-B14F-4D97-AF65-F5344CB8AC3E}">
        <p14:creationId xmlns:p14="http://schemas.microsoft.com/office/powerpoint/2010/main" val="91610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4566" y="422031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/>
              <a:t>Blagoslovljen Uskrs! </a:t>
            </a:r>
            <a:endParaRPr lang="hr-HR" sz="6000" b="1" dirty="0"/>
          </a:p>
        </p:txBody>
      </p:sp>
    </p:spTree>
    <p:extLst>
      <p:ext uri="{BB962C8B-B14F-4D97-AF65-F5344CB8AC3E}">
        <p14:creationId xmlns:p14="http://schemas.microsoft.com/office/powerpoint/2010/main" val="1162877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riljevac">
  <a:themeElements>
    <a:clrScheme name="Škriljevac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Škriljevac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kriljeva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TM04033929[[fn=Škriljevac]]</Template>
  <TotalTime>102</TotalTime>
  <Words>277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Calisto MT</vt:lpstr>
      <vt:lpstr>Times New Roman</vt:lpstr>
      <vt:lpstr>Trebuchet MS</vt:lpstr>
      <vt:lpstr>Wingdings 2</vt:lpstr>
      <vt:lpstr>Škriljevac</vt:lpstr>
      <vt:lpstr>Veliki tjedan</vt:lpstr>
      <vt:lpstr>Veliki tjedan</vt:lpstr>
      <vt:lpstr>Cvjetnica</vt:lpstr>
      <vt:lpstr>Veliki četvrtak</vt:lpstr>
      <vt:lpstr>Veliki petak</vt:lpstr>
      <vt:lpstr>Velika subota</vt:lpstr>
      <vt:lpstr>Uskrs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Veliki tjedan</dc:title>
  <dc:creator>Wolf</dc:creator>
  <cp:lastModifiedBy>nino miscin</cp:lastModifiedBy>
  <cp:revision>11</cp:revision>
  <dcterms:created xsi:type="dcterms:W3CDTF">2019-05-02T13:56:52Z</dcterms:created>
  <dcterms:modified xsi:type="dcterms:W3CDTF">2020-03-31T05:53:48Z</dcterms:modified>
</cp:coreProperties>
</file>